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0116800" cy="3108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484"/>
    <a:srgbClr val="FAA32B"/>
    <a:srgbClr val="00BCD7"/>
    <a:srgbClr val="0F4862"/>
    <a:srgbClr val="14759F"/>
    <a:srgbClr val="005F93"/>
    <a:srgbClr val="104862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78"/>
    <p:restoredTop sz="94659"/>
  </p:normalViewPr>
  <p:slideViewPr>
    <p:cSldViewPr snapToGrid="0">
      <p:cViewPr>
        <p:scale>
          <a:sx n="45" d="100"/>
          <a:sy n="45" d="100"/>
        </p:scale>
        <p:origin x="552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03D22-2F26-C64D-8712-9AEDCA853B0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0463" y="1143000"/>
            <a:ext cx="199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E70AF-92BB-2247-A975-7A7E952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9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E70AF-92BB-2247-A975-7A7E952F2B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1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5088045"/>
            <a:ext cx="17099280" cy="10823787"/>
          </a:xfrm>
        </p:spPr>
        <p:txBody>
          <a:bodyPr anchor="b"/>
          <a:lstStyle>
            <a:lvl1pPr algn="ctr">
              <a:defRPr sz="1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16329239"/>
            <a:ext cx="15087600" cy="7506121"/>
          </a:xfrm>
        </p:spPr>
        <p:txBody>
          <a:bodyPr/>
          <a:lstStyle>
            <a:lvl1pPr marL="0" indent="0" algn="ctr">
              <a:buNone/>
              <a:defRPr sz="5280"/>
            </a:lvl1pPr>
            <a:lvl2pPr marL="1005840" indent="0" algn="ctr">
              <a:buNone/>
              <a:defRPr sz="4400"/>
            </a:lvl2pPr>
            <a:lvl3pPr marL="2011680" indent="0" algn="ctr">
              <a:buNone/>
              <a:defRPr sz="3960"/>
            </a:lvl3pPr>
            <a:lvl4pPr marL="3017520" indent="0" algn="ctr">
              <a:buNone/>
              <a:defRPr sz="3520"/>
            </a:lvl4pPr>
            <a:lvl5pPr marL="4023360" indent="0" algn="ctr">
              <a:buNone/>
              <a:defRPr sz="3520"/>
            </a:lvl5pPr>
            <a:lvl6pPr marL="5029200" indent="0" algn="ctr">
              <a:buNone/>
              <a:defRPr sz="3520"/>
            </a:lvl6pPr>
            <a:lvl7pPr marL="6035040" indent="0" algn="ctr">
              <a:buNone/>
              <a:defRPr sz="3520"/>
            </a:lvl7pPr>
            <a:lvl8pPr marL="7040880" indent="0" algn="ctr">
              <a:buNone/>
              <a:defRPr sz="3520"/>
            </a:lvl8pPr>
            <a:lvl9pPr marL="8046720" indent="0" algn="ctr">
              <a:buNone/>
              <a:defRPr sz="3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9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96086" y="1655233"/>
            <a:ext cx="4337685" cy="263469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3031" y="1655233"/>
            <a:ext cx="12761595" cy="26346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0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4" y="7750819"/>
            <a:ext cx="17350740" cy="12932408"/>
          </a:xfrm>
        </p:spPr>
        <p:txBody>
          <a:bodyPr anchor="b"/>
          <a:lstStyle>
            <a:lvl1pPr>
              <a:defRPr sz="1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4" y="20805572"/>
            <a:ext cx="17350740" cy="6800848"/>
          </a:xfrm>
        </p:spPr>
        <p:txBody>
          <a:bodyPr/>
          <a:lstStyle>
            <a:lvl1pPr marL="0" indent="0">
              <a:buNone/>
              <a:defRPr sz="5280">
                <a:solidFill>
                  <a:schemeClr val="tx1">
                    <a:tint val="82000"/>
                  </a:schemeClr>
                </a:solidFill>
              </a:defRPr>
            </a:lvl1pPr>
            <a:lvl2pPr marL="1005840" indent="0">
              <a:buNone/>
              <a:defRPr sz="4400">
                <a:solidFill>
                  <a:schemeClr val="tx1">
                    <a:tint val="82000"/>
                  </a:schemeClr>
                </a:solidFill>
              </a:defRPr>
            </a:lvl2pPr>
            <a:lvl3pPr marL="2011680" indent="0">
              <a:buNone/>
              <a:defRPr sz="3960">
                <a:solidFill>
                  <a:schemeClr val="tx1">
                    <a:tint val="82000"/>
                  </a:schemeClr>
                </a:solidFill>
              </a:defRPr>
            </a:lvl3pPr>
            <a:lvl4pPr marL="301752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4pPr>
            <a:lvl5pPr marL="402336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5pPr>
            <a:lvl6pPr marL="502920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6pPr>
            <a:lvl7pPr marL="603504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7pPr>
            <a:lvl8pPr marL="704088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8pPr>
            <a:lvl9pPr marL="804672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5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8276166"/>
            <a:ext cx="8549640" cy="19726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8276166"/>
            <a:ext cx="8549640" cy="19726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7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1655240"/>
            <a:ext cx="17350740" cy="60092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652" y="7621272"/>
            <a:ext cx="8510348" cy="3735068"/>
          </a:xfrm>
        </p:spPr>
        <p:txBody>
          <a:bodyPr anchor="b"/>
          <a:lstStyle>
            <a:lvl1pPr marL="0" indent="0">
              <a:buNone/>
              <a:defRPr sz="5280" b="1"/>
            </a:lvl1pPr>
            <a:lvl2pPr marL="1005840" indent="0">
              <a:buNone/>
              <a:defRPr sz="4400" b="1"/>
            </a:lvl2pPr>
            <a:lvl3pPr marL="2011680" indent="0">
              <a:buNone/>
              <a:defRPr sz="3960" b="1"/>
            </a:lvl3pPr>
            <a:lvl4pPr marL="3017520" indent="0">
              <a:buNone/>
              <a:defRPr sz="3520" b="1"/>
            </a:lvl4pPr>
            <a:lvl5pPr marL="4023360" indent="0">
              <a:buNone/>
              <a:defRPr sz="3520" b="1"/>
            </a:lvl5pPr>
            <a:lvl6pPr marL="5029200" indent="0">
              <a:buNone/>
              <a:defRPr sz="3520" b="1"/>
            </a:lvl6pPr>
            <a:lvl7pPr marL="6035040" indent="0">
              <a:buNone/>
              <a:defRPr sz="3520" b="1"/>
            </a:lvl7pPr>
            <a:lvl8pPr marL="7040880" indent="0">
              <a:buNone/>
              <a:defRPr sz="3520" b="1"/>
            </a:lvl8pPr>
            <a:lvl9pPr marL="8046720" indent="0">
              <a:buNone/>
              <a:defRPr sz="3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652" y="11356340"/>
            <a:ext cx="8510348" cy="16703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84131" y="7621272"/>
            <a:ext cx="8552260" cy="3735068"/>
          </a:xfrm>
        </p:spPr>
        <p:txBody>
          <a:bodyPr anchor="b"/>
          <a:lstStyle>
            <a:lvl1pPr marL="0" indent="0">
              <a:buNone/>
              <a:defRPr sz="5280" b="1"/>
            </a:lvl1pPr>
            <a:lvl2pPr marL="1005840" indent="0">
              <a:buNone/>
              <a:defRPr sz="4400" b="1"/>
            </a:lvl2pPr>
            <a:lvl3pPr marL="2011680" indent="0">
              <a:buNone/>
              <a:defRPr sz="3960" b="1"/>
            </a:lvl3pPr>
            <a:lvl4pPr marL="3017520" indent="0">
              <a:buNone/>
              <a:defRPr sz="3520" b="1"/>
            </a:lvl4pPr>
            <a:lvl5pPr marL="4023360" indent="0">
              <a:buNone/>
              <a:defRPr sz="3520" b="1"/>
            </a:lvl5pPr>
            <a:lvl6pPr marL="5029200" indent="0">
              <a:buNone/>
              <a:defRPr sz="3520" b="1"/>
            </a:lvl6pPr>
            <a:lvl7pPr marL="6035040" indent="0">
              <a:buNone/>
              <a:defRPr sz="3520" b="1"/>
            </a:lvl7pPr>
            <a:lvl8pPr marL="7040880" indent="0">
              <a:buNone/>
              <a:defRPr sz="3520" b="1"/>
            </a:lvl8pPr>
            <a:lvl9pPr marL="8046720" indent="0">
              <a:buNone/>
              <a:defRPr sz="3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84131" y="11356340"/>
            <a:ext cx="8552260" cy="16703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9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4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2072640"/>
            <a:ext cx="6488192" cy="7254240"/>
          </a:xfrm>
        </p:spPr>
        <p:txBody>
          <a:bodyPr anchor="b"/>
          <a:lstStyle>
            <a:lvl1pPr>
              <a:defRPr sz="7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2260" y="4476333"/>
            <a:ext cx="10184130" cy="22093767"/>
          </a:xfrm>
        </p:spPr>
        <p:txBody>
          <a:bodyPr/>
          <a:lstStyle>
            <a:lvl1pPr>
              <a:defRPr sz="7040"/>
            </a:lvl1pPr>
            <a:lvl2pPr>
              <a:defRPr sz="6160"/>
            </a:lvl2pPr>
            <a:lvl3pPr>
              <a:defRPr sz="528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0" y="9326880"/>
            <a:ext cx="6488192" cy="17279199"/>
          </a:xfrm>
        </p:spPr>
        <p:txBody>
          <a:bodyPr/>
          <a:lstStyle>
            <a:lvl1pPr marL="0" indent="0">
              <a:buNone/>
              <a:defRPr sz="3520"/>
            </a:lvl1pPr>
            <a:lvl2pPr marL="1005840" indent="0">
              <a:buNone/>
              <a:defRPr sz="3080"/>
            </a:lvl2pPr>
            <a:lvl3pPr marL="2011680" indent="0">
              <a:buNone/>
              <a:defRPr sz="2640"/>
            </a:lvl3pPr>
            <a:lvl4pPr marL="3017520" indent="0">
              <a:buNone/>
              <a:defRPr sz="2200"/>
            </a:lvl4pPr>
            <a:lvl5pPr marL="4023360" indent="0">
              <a:buNone/>
              <a:defRPr sz="2200"/>
            </a:lvl5pPr>
            <a:lvl6pPr marL="5029200" indent="0">
              <a:buNone/>
              <a:defRPr sz="2200"/>
            </a:lvl6pPr>
            <a:lvl7pPr marL="6035040" indent="0">
              <a:buNone/>
              <a:defRPr sz="2200"/>
            </a:lvl7pPr>
            <a:lvl8pPr marL="7040880" indent="0">
              <a:buNone/>
              <a:defRPr sz="2200"/>
            </a:lvl8pPr>
            <a:lvl9pPr marL="8046720" indent="0">
              <a:buNone/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0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2072640"/>
            <a:ext cx="6488192" cy="7254240"/>
          </a:xfrm>
        </p:spPr>
        <p:txBody>
          <a:bodyPr anchor="b"/>
          <a:lstStyle>
            <a:lvl1pPr>
              <a:defRPr sz="7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52260" y="4476333"/>
            <a:ext cx="10184130" cy="22093767"/>
          </a:xfrm>
        </p:spPr>
        <p:txBody>
          <a:bodyPr anchor="t"/>
          <a:lstStyle>
            <a:lvl1pPr marL="0" indent="0">
              <a:buNone/>
              <a:defRPr sz="7040"/>
            </a:lvl1pPr>
            <a:lvl2pPr marL="1005840" indent="0">
              <a:buNone/>
              <a:defRPr sz="6160"/>
            </a:lvl2pPr>
            <a:lvl3pPr marL="2011680" indent="0">
              <a:buNone/>
              <a:defRPr sz="5280"/>
            </a:lvl3pPr>
            <a:lvl4pPr marL="3017520" indent="0">
              <a:buNone/>
              <a:defRPr sz="4400"/>
            </a:lvl4pPr>
            <a:lvl5pPr marL="4023360" indent="0">
              <a:buNone/>
              <a:defRPr sz="4400"/>
            </a:lvl5pPr>
            <a:lvl6pPr marL="5029200" indent="0">
              <a:buNone/>
              <a:defRPr sz="4400"/>
            </a:lvl6pPr>
            <a:lvl7pPr marL="6035040" indent="0">
              <a:buNone/>
              <a:defRPr sz="4400"/>
            </a:lvl7pPr>
            <a:lvl8pPr marL="7040880" indent="0">
              <a:buNone/>
              <a:defRPr sz="4400"/>
            </a:lvl8pPr>
            <a:lvl9pPr marL="8046720" indent="0">
              <a:buNone/>
              <a:defRPr sz="4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0" y="9326880"/>
            <a:ext cx="6488192" cy="17279199"/>
          </a:xfrm>
        </p:spPr>
        <p:txBody>
          <a:bodyPr/>
          <a:lstStyle>
            <a:lvl1pPr marL="0" indent="0">
              <a:buNone/>
              <a:defRPr sz="3520"/>
            </a:lvl1pPr>
            <a:lvl2pPr marL="1005840" indent="0">
              <a:buNone/>
              <a:defRPr sz="3080"/>
            </a:lvl2pPr>
            <a:lvl3pPr marL="2011680" indent="0">
              <a:buNone/>
              <a:defRPr sz="2640"/>
            </a:lvl3pPr>
            <a:lvl4pPr marL="3017520" indent="0">
              <a:buNone/>
              <a:defRPr sz="2200"/>
            </a:lvl4pPr>
            <a:lvl5pPr marL="4023360" indent="0">
              <a:buNone/>
              <a:defRPr sz="2200"/>
            </a:lvl5pPr>
            <a:lvl6pPr marL="5029200" indent="0">
              <a:buNone/>
              <a:defRPr sz="2200"/>
            </a:lvl6pPr>
            <a:lvl7pPr marL="6035040" indent="0">
              <a:buNone/>
              <a:defRPr sz="2200"/>
            </a:lvl7pPr>
            <a:lvl8pPr marL="7040880" indent="0">
              <a:buNone/>
              <a:defRPr sz="2200"/>
            </a:lvl8pPr>
            <a:lvl9pPr marL="8046720" indent="0">
              <a:buNone/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1655240"/>
            <a:ext cx="1735074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8276166"/>
            <a:ext cx="1735074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3030" y="28815460"/>
            <a:ext cx="452628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CFFF0-40FD-2540-BA14-0352E5842461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3690" y="28815460"/>
            <a:ext cx="678942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07490" y="28815460"/>
            <a:ext cx="452628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CBC4B6-BD0A-7544-B455-F9F6C304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1680" rtl="0" eaLnBrk="1" latinLnBrk="0" hangingPunct="1">
        <a:lnSpc>
          <a:spcPct val="90000"/>
        </a:lnSpc>
        <a:spcBef>
          <a:spcPct val="0"/>
        </a:spcBef>
        <a:buNone/>
        <a:defRPr sz="96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2920" indent="-502920" algn="l" defTabSz="201168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6160" kern="1200">
          <a:solidFill>
            <a:schemeClr val="tx1"/>
          </a:solidFill>
          <a:latin typeface="+mn-lt"/>
          <a:ea typeface="+mn-ea"/>
          <a:cs typeface="+mn-cs"/>
        </a:defRPr>
      </a:lvl1pPr>
      <a:lvl2pPr marL="150876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5280" kern="1200">
          <a:solidFill>
            <a:schemeClr val="tx1"/>
          </a:solidFill>
          <a:latin typeface="+mn-lt"/>
          <a:ea typeface="+mn-ea"/>
          <a:cs typeface="+mn-cs"/>
        </a:defRPr>
      </a:lvl2pPr>
      <a:lvl3pPr marL="251460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52044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4pPr>
      <a:lvl5pPr marL="452628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5pPr>
      <a:lvl6pPr marL="553212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6pPr>
      <a:lvl7pPr marL="653796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7pPr>
      <a:lvl8pPr marL="754380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8pPr>
      <a:lvl9pPr marL="854964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1pPr>
      <a:lvl2pPr marL="100584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2pPr>
      <a:lvl3pPr marL="201168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3pPr>
      <a:lvl4pPr marL="301752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4pPr>
      <a:lvl5pPr marL="402336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6pPr>
      <a:lvl7pPr marL="603504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7pPr>
      <a:lvl8pPr marL="704088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8pPr>
      <a:lvl9pPr marL="804672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emf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emf"/><Relationship Id="rId5" Type="http://schemas.openxmlformats.org/officeDocument/2006/relationships/image" Target="../media/image3.emf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AB1F89-8830-7034-159C-9D358A290232}"/>
              </a:ext>
            </a:extLst>
          </p:cNvPr>
          <p:cNvGrpSpPr/>
          <p:nvPr/>
        </p:nvGrpSpPr>
        <p:grpSpPr>
          <a:xfrm>
            <a:off x="10157661" y="23574443"/>
            <a:ext cx="9668790" cy="2535595"/>
            <a:chOff x="982206" y="18251600"/>
            <a:chExt cx="16756065" cy="4394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6AC970-5E3C-50D0-2969-54E22FD22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206" y="18251600"/>
              <a:ext cx="5854700" cy="4394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4B907D-C4AE-7781-5056-C939E7A2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83571" y="18251600"/>
              <a:ext cx="5854700" cy="4394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EA6D9-4500-0705-180D-43E9EE11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2889" y="18251600"/>
              <a:ext cx="5854700" cy="43942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BFF694-FEEE-3FDB-E931-9792A8D31F31}"/>
              </a:ext>
            </a:extLst>
          </p:cNvPr>
          <p:cNvSpPr/>
          <p:nvPr/>
        </p:nvSpPr>
        <p:spPr>
          <a:xfrm>
            <a:off x="265302" y="313634"/>
            <a:ext cx="19584000" cy="112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F8C00-6B15-C54A-8B4A-CA1C80E52B28}"/>
              </a:ext>
            </a:extLst>
          </p:cNvPr>
          <p:cNvSpPr txBox="1"/>
          <p:nvPr/>
        </p:nvSpPr>
        <p:spPr>
          <a:xfrm>
            <a:off x="3332777" y="29658"/>
            <a:ext cx="13308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1E6484"/>
                </a:solidFill>
                <a:effectLst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Interference Filter External Cavity Diode Laser (ECDL) with a Cateye 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48014-2139-8976-5047-51ECBC63B2D4}"/>
              </a:ext>
            </a:extLst>
          </p:cNvPr>
          <p:cNvSpPr/>
          <p:nvPr/>
        </p:nvSpPr>
        <p:spPr>
          <a:xfrm>
            <a:off x="295710" y="2363329"/>
            <a:ext cx="9762690" cy="539097"/>
          </a:xfrm>
          <a:prstGeom prst="rect">
            <a:avLst/>
          </a:prstGeom>
          <a:solidFill>
            <a:srgbClr val="1E64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Goals and 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B1B8C6-EF3F-794B-3E51-07E69FF01929}"/>
              </a:ext>
            </a:extLst>
          </p:cNvPr>
          <p:cNvSpPr/>
          <p:nvPr/>
        </p:nvSpPr>
        <p:spPr>
          <a:xfrm>
            <a:off x="10058399" y="6638650"/>
            <a:ext cx="9762690" cy="540000"/>
          </a:xfrm>
          <a:prstGeom prst="rect">
            <a:avLst/>
          </a:prstGeom>
          <a:solidFill>
            <a:srgbClr val="1E64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Design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B9D84-2356-CF62-77C2-F946A239A7A7}"/>
              </a:ext>
            </a:extLst>
          </p:cNvPr>
          <p:cNvSpPr/>
          <p:nvPr/>
        </p:nvSpPr>
        <p:spPr>
          <a:xfrm>
            <a:off x="295710" y="12241962"/>
            <a:ext cx="9762690" cy="540000"/>
          </a:xfrm>
          <a:prstGeom prst="rect">
            <a:avLst/>
          </a:prstGeom>
          <a:solidFill>
            <a:srgbClr val="1E64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Theoretical Basis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8C169-E157-0BED-0481-6E7F68168104}"/>
              </a:ext>
            </a:extLst>
          </p:cNvPr>
          <p:cNvSpPr/>
          <p:nvPr/>
        </p:nvSpPr>
        <p:spPr>
          <a:xfrm>
            <a:off x="10058399" y="21105683"/>
            <a:ext cx="9762690" cy="540000"/>
          </a:xfrm>
          <a:prstGeom prst="rect">
            <a:avLst/>
          </a:prstGeom>
          <a:solidFill>
            <a:srgbClr val="1E64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Result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39D378-3BBD-ADEC-11DE-E0BCC4855A2E}"/>
              </a:ext>
            </a:extLst>
          </p:cNvPr>
          <p:cNvSpPr>
            <a:spLocks/>
          </p:cNvSpPr>
          <p:nvPr/>
        </p:nvSpPr>
        <p:spPr>
          <a:xfrm>
            <a:off x="0" y="1515443"/>
            <a:ext cx="20116800" cy="717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36000" rtlCol="0" anchor="t" anchorCtr="0"/>
          <a:lstStyle/>
          <a:p>
            <a:pPr algn="ctr"/>
            <a:r>
              <a:rPr lang="en-US" sz="16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Robert Xi</a:t>
            </a:r>
            <a:r>
              <a:rPr lang="en-US" sz="1600" baseline="300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sz="16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Geoffrey Zheng</a:t>
            </a:r>
            <a:r>
              <a:rPr lang="en-US" sz="1600" baseline="300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sz="16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Mangesh Bhattarai</a:t>
            </a:r>
            <a:r>
              <a:rPr lang="en-US" sz="1600" baseline="300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</a:t>
            </a:r>
            <a:r>
              <a:rPr lang="en-US" sz="16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David DeMille</a:t>
            </a:r>
            <a:r>
              <a:rPr lang="en-US" sz="1600" baseline="300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1, 2 </a:t>
            </a:r>
            <a:endParaRPr lang="en-US" sz="1600" dirty="0">
              <a:solidFill>
                <a:srgbClr val="1E648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700" baseline="300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br>
              <a:rPr lang="en-US" sz="1600" baseline="30000" dirty="0">
                <a:solidFill>
                  <a:srgbClr val="1E648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baseline="30000" dirty="0">
                <a:solidFill>
                  <a:srgbClr val="1E6484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1. James Franck Institute and Department of Physics, University of Chicago, IL 60637</a:t>
            </a:r>
          </a:p>
          <a:p>
            <a:pPr algn="ctr"/>
            <a:r>
              <a:rPr lang="en-US" sz="1600" baseline="30000" dirty="0">
                <a:solidFill>
                  <a:srgbClr val="1E6484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2. Physics Division, Argonne National Laboratory, Argonne IL 640439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0744E7-DC78-14B0-D4D8-D02979FFADF7}"/>
              </a:ext>
            </a:extLst>
          </p:cNvPr>
          <p:cNvGrpSpPr/>
          <p:nvPr/>
        </p:nvGrpSpPr>
        <p:grpSpPr>
          <a:xfrm>
            <a:off x="295710" y="2943932"/>
            <a:ext cx="9735569" cy="9134196"/>
            <a:chOff x="295710" y="4224377"/>
            <a:chExt cx="9735569" cy="9134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1D9D88C-F440-B04D-375E-90A375BECC9E}"/>
                    </a:ext>
                  </a:extLst>
                </p:cNvPr>
                <p:cNvSpPr txBox="1"/>
                <p:nvPr/>
              </p:nvSpPr>
              <p:spPr>
                <a:xfrm>
                  <a:off x="295710" y="4224377"/>
                  <a:ext cx="9735569" cy="42981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750"/>
                    </a:spcAft>
                    <a:buNone/>
                  </a:pPr>
                  <a:r>
                    <a:rPr lang="en-US" sz="3600" b="1" dirty="0">
                      <a:solidFill>
                        <a:srgbClr val="0F4862"/>
                      </a:solidFill>
                      <a:effectLst/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ZOMBIES: Use </a:t>
                  </a:r>
                  <a:r>
                    <a:rPr lang="en-US" sz="3600" b="1" baseline="30000" dirty="0">
                      <a:solidFill>
                        <a:srgbClr val="0F4862"/>
                      </a:solidFill>
                      <a:effectLst/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137</a:t>
                  </a:r>
                  <a:r>
                    <a:rPr lang="en-US" sz="3600" b="1" dirty="0">
                      <a:solidFill>
                        <a:srgbClr val="0F4862"/>
                      </a:solidFill>
                      <a:effectLst/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Ba</a:t>
                  </a:r>
                  <a:r>
                    <a:rPr lang="en-US" sz="3600" b="1" baseline="30000" dirty="0">
                      <a:solidFill>
                        <a:srgbClr val="0F4862"/>
                      </a:solidFill>
                      <a:effectLst/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19</a:t>
                  </a:r>
                  <a:r>
                    <a:rPr lang="en-US" sz="3600" b="1" dirty="0">
                      <a:solidFill>
                        <a:srgbClr val="0F4862"/>
                      </a:solidFill>
                      <a:effectLst/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F to measure nuclear spin-dependent parity violation (NSD-PV) effect</a:t>
                  </a:r>
                </a:p>
                <a:p>
                  <a:r>
                    <a:rPr lang="en-US" sz="2400" b="1" i="1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Rotational Cooling (Pump population into single hyperfine level)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Laser optically pumps </a:t>
                  </a:r>
                  <a:r>
                    <a:rPr lang="en-US" sz="2400" baseline="300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137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Ba</a:t>
                  </a:r>
                  <a:r>
                    <a:rPr lang="en-US" sz="2400" baseline="300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19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F molecules from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to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5/2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, leaving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=3/2)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 hyperfine level unaddressed.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Spontaneously decay back to ground state, accumulate population to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=3/2)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Simulation shows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400" b="1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30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 gain in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=3/2) 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population.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1D9D88C-F440-B04D-375E-90A375BEC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10" y="4224377"/>
                  <a:ext cx="9735569" cy="4298164"/>
                </a:xfrm>
                <a:prstGeom prst="rect">
                  <a:avLst/>
                </a:prstGeom>
                <a:blipFill>
                  <a:blip r:embed="rId6"/>
                  <a:stretch>
                    <a:fillRect l="-1953" t="-2059" r="-260" b="-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8" descr="A diagram of a graph&#10;&#10;AI-generated content may be incorrect.">
              <a:extLst>
                <a:ext uri="{FF2B5EF4-FFF2-40B4-BE49-F238E27FC236}">
                  <a16:creationId xmlns:a16="http://schemas.microsoft.com/office/drawing/2014/main" id="{0B7A1C7B-8CF5-87AF-99E0-A263A3BB3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9309" y="8451843"/>
              <a:ext cx="4253371" cy="490673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1770C7-35A2-F5F4-0535-F4417901F953}"/>
                </a:ext>
              </a:extLst>
            </p:cNvPr>
            <p:cNvSpPr txBox="1"/>
            <p:nvPr/>
          </p:nvSpPr>
          <p:spPr>
            <a:xfrm>
              <a:off x="5351583" y="8711671"/>
              <a:ext cx="4465806" cy="42780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Laser Requireme</a:t>
              </a:r>
              <a:r>
                <a:rPr lang="en-US" sz="2400" b="1" i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Narrow linewidth (~100 kHz)</a:t>
              </a:r>
            </a:p>
            <a:p>
              <a:pPr lvl="1"/>
              <a:r>
                <a:rPr lang="en-US" sz="2000" i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Similar Level of precision would mean measuring earth-moon distance with an uncertainty of 1mm!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Wide</a:t>
              </a:r>
              <a:r>
                <a:rPr lang="en-US" sz="24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tunability (~30GHz)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High stability.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Power output (~100mW)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Ease of use, small size, reproducible.</a:t>
              </a:r>
              <a:endPara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  <a:p>
              <a:endPara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01E081-2775-F724-BB14-F56863CA0527}"/>
              </a:ext>
            </a:extLst>
          </p:cNvPr>
          <p:cNvGrpSpPr/>
          <p:nvPr/>
        </p:nvGrpSpPr>
        <p:grpSpPr>
          <a:xfrm>
            <a:off x="343265" y="12903887"/>
            <a:ext cx="9715134" cy="6388808"/>
            <a:chOff x="343265" y="13319725"/>
            <a:chExt cx="9715134" cy="63888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2ECE61-B8D8-EEB1-A7DE-6ED2B62B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265" y="16993717"/>
              <a:ext cx="4426189" cy="230245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F2EE487-3EE4-8671-E21F-979DEEB3FBFF}"/>
                </a:ext>
              </a:extLst>
            </p:cNvPr>
            <p:cNvSpPr txBox="1"/>
            <p:nvPr/>
          </p:nvSpPr>
          <p:spPr>
            <a:xfrm>
              <a:off x="428270" y="13319725"/>
              <a:ext cx="38261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1E6484"/>
                  </a:solidFill>
                  <a:effectLst/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Fabry-Perot Cavity</a:t>
              </a:r>
              <a:endParaRPr lang="en-US" sz="3600" dirty="0">
                <a:solidFill>
                  <a:srgbClr val="1E648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472CA1-2D08-BA5D-DF18-77791F3CDDA8}"/>
                </a:ext>
              </a:extLst>
            </p:cNvPr>
            <p:cNvSpPr txBox="1"/>
            <p:nvPr/>
          </p:nvSpPr>
          <p:spPr>
            <a:xfrm>
              <a:off x="428271" y="13862101"/>
              <a:ext cx="96301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 Fabry–Perot cavity is an optical resonator consisting of </a:t>
              </a:r>
              <a:r>
                <a:rPr lang="en-US" sz="24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two parallel, highly reflective mirrors </a:t>
              </a: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that trap light through multiple reflections, creating standing waves at specific resonant frequencies.</a:t>
              </a:r>
            </a:p>
          </p:txBody>
        </p:sp>
        <p:pic>
          <p:nvPicPr>
            <p:cNvPr id="10" name="Picture 9" descr="A black math equation with black numbers&#10;&#10;AI-generated content may be incorrect.">
              <a:extLst>
                <a:ext uri="{FF2B5EF4-FFF2-40B4-BE49-F238E27FC236}">
                  <a16:creationId xmlns:a16="http://schemas.microsoft.com/office/drawing/2014/main" id="{79F6FB08-2F22-4B9B-BA70-8BF462554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5988" y="15070663"/>
              <a:ext cx="3530600" cy="787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7A0312A-2598-1B47-4878-1601E4127F86}"/>
                    </a:ext>
                  </a:extLst>
                </p:cNvPr>
                <p:cNvSpPr txBox="1"/>
                <p:nvPr/>
              </p:nvSpPr>
              <p:spPr>
                <a:xfrm>
                  <a:off x="428270" y="15903119"/>
                  <a:ext cx="9630129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750"/>
                    </a:spcAft>
                  </a:pPr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 is the coefficient of </a:t>
                  </a:r>
                  <a:r>
                    <a:rPr lang="en-US" sz="2400" b="1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finesse</a:t>
                  </a:r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 for the cavity. 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𝑛𝐿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sz="2400" dirty="0"/>
                    <a:t>, 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400" dirty="0"/>
                    <a:t> is the </a:t>
                  </a:r>
                  <a:r>
                    <a:rPr lang="en-US" sz="2400" b="1" dirty="0"/>
                    <a:t>cavity length</a:t>
                  </a:r>
                  <a:r>
                    <a:rPr lang="en-US" sz="2400" dirty="0"/>
                    <a:t>, and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400" dirty="0"/>
                    <a:t> is the refractive index of the cavity medium.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7A0312A-2598-1B47-4878-1601E412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270" y="15903119"/>
                  <a:ext cx="9630129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922" t="-909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91809D3-9157-2ED4-4D6E-42F4EEAC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78268" y="16840358"/>
              <a:ext cx="5307655" cy="286817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2107F0-7CFC-5757-C3E6-3172860C801C}"/>
              </a:ext>
            </a:extLst>
          </p:cNvPr>
          <p:cNvGrpSpPr/>
          <p:nvPr/>
        </p:nvGrpSpPr>
        <p:grpSpPr>
          <a:xfrm>
            <a:off x="336440" y="29030161"/>
            <a:ext cx="9721959" cy="1756720"/>
            <a:chOff x="336440" y="28881303"/>
            <a:chExt cx="9721959" cy="175672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73F8E9-9BF6-3644-4117-73B8138A1392}"/>
                </a:ext>
              </a:extLst>
            </p:cNvPr>
            <p:cNvSpPr txBox="1"/>
            <p:nvPr/>
          </p:nvSpPr>
          <p:spPr>
            <a:xfrm>
              <a:off x="336440" y="28881303"/>
              <a:ext cx="48356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1E6484"/>
                  </a:solidFill>
                  <a:effectLst/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Laser Output Frequency</a:t>
              </a:r>
              <a:endParaRPr lang="en-US" sz="3600" dirty="0">
                <a:solidFill>
                  <a:srgbClr val="1E648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652601E-AE00-B814-D713-1F741C9DE148}"/>
                    </a:ext>
                  </a:extLst>
                </p:cNvPr>
                <p:cNvSpPr txBox="1"/>
                <p:nvPr/>
              </p:nvSpPr>
              <p:spPr>
                <a:xfrm>
                  <a:off x="343265" y="29437694"/>
                  <a:ext cx="9715134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buNone/>
                  </a:pPr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The output frequency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𝜈</m:t>
                      </m:r>
                    </m:oMath>
                  </a14:m>
                  <a:r>
                    <a:rPr lang="el-GR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 </a:t>
                  </a:r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of an ECDL dependents on a combination of frequency-dependent gain and loss factors, and the product of these factors gives the total transmission function: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652601E-AE00-B814-D713-1F741C9DE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65" y="29437694"/>
                  <a:ext cx="9715134" cy="1200329"/>
                </a:xfrm>
                <a:prstGeom prst="rect">
                  <a:avLst/>
                </a:prstGeom>
                <a:blipFill>
                  <a:blip r:embed="rId12"/>
                  <a:stretch>
                    <a:fillRect l="-914" t="-5263" r="-261" b="-1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Picture 3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6395BE7-4A83-CB8F-5C27-C251E349777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770"/>
          <a:stretch/>
        </p:blipFill>
        <p:spPr>
          <a:xfrm>
            <a:off x="12965658" y="2308946"/>
            <a:ext cx="3906194" cy="6846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5AA8FBE-07EE-1282-56B1-E34698769FF0}"/>
              </a:ext>
            </a:extLst>
          </p:cNvPr>
          <p:cNvSpPr txBox="1"/>
          <p:nvPr/>
        </p:nvSpPr>
        <p:spPr>
          <a:xfrm>
            <a:off x="10059995" y="2983708"/>
            <a:ext cx="9715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laser will oscillate at the frequency for which the product of these factors is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greatest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2ABF65D-1B3D-A40A-B9D7-5B5239CC92E9}"/>
              </a:ext>
            </a:extLst>
          </p:cNvPr>
          <p:cNvGrpSpPr/>
          <p:nvPr/>
        </p:nvGrpSpPr>
        <p:grpSpPr>
          <a:xfrm>
            <a:off x="342036" y="19446755"/>
            <a:ext cx="9764046" cy="4523296"/>
            <a:chOff x="342036" y="19646780"/>
            <a:chExt cx="9764046" cy="45232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BB5DE9-EC45-405A-399E-E031C89D65DE}"/>
                </a:ext>
              </a:extLst>
            </p:cNvPr>
            <p:cNvGrpSpPr/>
            <p:nvPr/>
          </p:nvGrpSpPr>
          <p:grpSpPr>
            <a:xfrm>
              <a:off x="342036" y="19646780"/>
              <a:ext cx="9764046" cy="4523296"/>
              <a:chOff x="428269" y="18963977"/>
              <a:chExt cx="9764046" cy="452329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C857E1-1619-B51C-4E78-CB9A54ED4760}"/>
                  </a:ext>
                </a:extLst>
              </p:cNvPr>
              <p:cNvSpPr txBox="1"/>
              <p:nvPr/>
            </p:nvSpPr>
            <p:spPr>
              <a:xfrm>
                <a:off x="428269" y="18963977"/>
                <a:ext cx="82379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solidFill>
                      <a:srgbClr val="1E6484"/>
                    </a:solidFill>
                    <a:effectLst/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Ultra-narrow Bandpass Interference Filter</a:t>
                </a:r>
                <a:endParaRPr lang="en-US" sz="3600" dirty="0">
                  <a:solidFill>
                    <a:srgbClr val="1E6484"/>
                  </a:solidFill>
                </a:endParaRPr>
              </a:p>
            </p:txBody>
          </p:sp>
          <p:pic>
            <p:nvPicPr>
              <p:cNvPr id="44" name="Picture 43" descr="A graph with lines and numbers&#10;&#10;AI-generated content may be incorrect.">
                <a:extLst>
                  <a:ext uri="{FF2B5EF4-FFF2-40B4-BE49-F238E27FC236}">
                    <a16:creationId xmlns:a16="http://schemas.microsoft.com/office/drawing/2014/main" id="{5C1659F2-CCD8-2B95-83AF-100B9CD8D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92936" y="20668012"/>
                <a:ext cx="4283749" cy="281926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6626837-6D45-D33A-6B9E-9E30F82F3431}"/>
                      </a:ext>
                    </a:extLst>
                  </p:cNvPr>
                  <p:cNvSpPr txBox="1"/>
                  <p:nvPr/>
                </p:nvSpPr>
                <p:spPr>
                  <a:xfrm>
                    <a:off x="428270" y="19512144"/>
                    <a:ext cx="9764045" cy="230832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An optical filter that selectively transmits light of certain wavelengths (~1nm) by exploiting constructive and destructive interference between multiple thin-film layers. </a:t>
                    </a:r>
                  </a:p>
                  <a:p>
                    <a:endParaRPr lang="en-US" sz="2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  <a:p>
                    <a:r>
                      <a: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The transmission window wavelength </a:t>
                    </a:r>
                  </a:p>
                  <a:p>
                    <a:r>
                      <a: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shift with incident angle </a:t>
                    </a:r>
                    <a14:m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𝜃</m:t>
                        </m:r>
                      </m:oMath>
                    </a14:m>
                    <a:r>
                      <a: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: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6626837-6D45-D33A-6B9E-9E30F82F34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270" y="19512144"/>
                    <a:ext cx="9764045" cy="230832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09" t="-2186" b="-437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7" name="Picture 26" descr="A square root of a square root of a square root of a square root of a square root of a square root of a square root of a square root of a square root of a square root&#10;&#10;AI-generated content may be incorrect.">
                <a:extLst>
                  <a:ext uri="{FF2B5EF4-FFF2-40B4-BE49-F238E27FC236}">
                    <a16:creationId xmlns:a16="http://schemas.microsoft.com/office/drawing/2014/main" id="{5200C838-3AF2-5031-4C86-8D08CC978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3548" y="21785605"/>
                <a:ext cx="3093189" cy="1136747"/>
              </a:xfrm>
              <a:prstGeom prst="rect">
                <a:avLst/>
              </a:prstGeom>
            </p:spPr>
          </p:pic>
        </p:grpSp>
        <p:pic>
          <p:nvPicPr>
            <p:cNvPr id="49" name="Picture 48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288FD2EC-2109-93DE-2B9C-5A30F731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991503" y="21487432"/>
              <a:ext cx="692265" cy="38834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CAB629-E988-F472-5E6C-283A997D0810}"/>
              </a:ext>
            </a:extLst>
          </p:cNvPr>
          <p:cNvGrpSpPr/>
          <p:nvPr/>
        </p:nvGrpSpPr>
        <p:grpSpPr>
          <a:xfrm>
            <a:off x="10091586" y="7288624"/>
            <a:ext cx="9667895" cy="13720696"/>
            <a:chOff x="10180309" y="7205334"/>
            <a:chExt cx="9667895" cy="13720696"/>
          </a:xfrm>
        </p:grpSpPr>
        <p:pic>
          <p:nvPicPr>
            <p:cNvPr id="5" name="Picture 4" descr="A yellow and black machine&#10;&#10;AI-generated content may be incorrect.">
              <a:extLst>
                <a:ext uri="{FF2B5EF4-FFF2-40B4-BE49-F238E27FC236}">
                  <a16:creationId xmlns:a16="http://schemas.microsoft.com/office/drawing/2014/main" id="{F5FA827F-B89F-1BB2-B79A-279A47989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71830" y="16140015"/>
              <a:ext cx="4759354" cy="4786015"/>
            </a:xfrm>
            <a:prstGeom prst="rect">
              <a:avLst/>
            </a:prstGeom>
          </p:spPr>
        </p:pic>
        <p:pic>
          <p:nvPicPr>
            <p:cNvPr id="7" name="Picture 6" descr="A yellow and black device&#10;&#10;AI-generated content may be incorrect.">
              <a:extLst>
                <a:ext uri="{FF2B5EF4-FFF2-40B4-BE49-F238E27FC236}">
                  <a16:creationId xmlns:a16="http://schemas.microsoft.com/office/drawing/2014/main" id="{1F6373E8-60ED-CE07-AF3B-D45497A4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03662" y="16186667"/>
              <a:ext cx="4069294" cy="1802317"/>
            </a:xfrm>
            <a:prstGeom prst="rect">
              <a:avLst/>
            </a:prstGeom>
          </p:spPr>
        </p:pic>
        <p:pic>
          <p:nvPicPr>
            <p:cNvPr id="17" name="Picture 16" descr="A hand in blue glove holding a gold object&#10;&#10;AI-generated content may be incorrect.">
              <a:extLst>
                <a:ext uri="{FF2B5EF4-FFF2-40B4-BE49-F238E27FC236}">
                  <a16:creationId xmlns:a16="http://schemas.microsoft.com/office/drawing/2014/main" id="{E831ADE4-8018-849C-EF23-86ED928C5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8451" t="14753" r="9197" b="12698"/>
            <a:stretch/>
          </p:blipFill>
          <p:spPr>
            <a:xfrm>
              <a:off x="15329100" y="18086780"/>
              <a:ext cx="4018417" cy="2655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3BD6A4F-3210-6FAC-4A07-DE0E0069F21D}"/>
                    </a:ext>
                  </a:extLst>
                </p:cNvPr>
                <p:cNvSpPr txBox="1"/>
                <p:nvPr/>
              </p:nvSpPr>
              <p:spPr>
                <a:xfrm>
                  <a:off x="10180309" y="7205334"/>
                  <a:ext cx="9630121" cy="23083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i="1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Design Principles</a:t>
                  </a:r>
                  <a:endParaRPr lang="en-US" sz="2400" b="1" i="1" dirty="0">
                    <a:solidFill>
                      <a:srgbClr val="000000"/>
                    </a:solidFill>
                    <a:latin typeface="Helvetica Neue" panose="02000503000000020004" pitchFamily="2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 waveplate + PBS allows tuning the feedback intensity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Self-aligning Cateye reflection geometry, mechanically robust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Frequency coarse tuning by changing diode temperature (100GHz)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Moderate tuning by changing laser diode current (10GHz)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Fine tuning by changing piezo voltage (&lt;1GHz)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3BD6A4F-3210-6FAC-4A07-DE0E0069F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0309" y="7205334"/>
                  <a:ext cx="9630121" cy="2308324"/>
                </a:xfrm>
                <a:prstGeom prst="rect">
                  <a:avLst/>
                </a:prstGeom>
                <a:blipFill>
                  <a:blip r:embed="rId21"/>
                  <a:stretch>
                    <a:fillRect l="-1054" t="-218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9D10B7A-3332-F66F-81C0-0EED91B4E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454162" y="9574643"/>
              <a:ext cx="9198620" cy="35387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651EC5-ABB4-ABBD-171D-1C6ADB0E0627}"/>
                    </a:ext>
                  </a:extLst>
                </p:cNvPr>
                <p:cNvSpPr txBox="1"/>
                <p:nvPr/>
              </p:nvSpPr>
              <p:spPr>
                <a:xfrm>
                  <a:off x="10218083" y="13371949"/>
                  <a:ext cx="9630121" cy="26776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i="1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CAD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Precise pitch and roll control of Cateye configuration allows finer tuning of alignment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1-inch-thick acrylic lid ensures system’s thermal stabilization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Slotted PBS and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 waveplate 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brass </a:t>
                  </a:r>
                  <a:r>
                    <a:rPr lang="en-US" sz="2400" dirty="0">
                      <a:solidFill>
                        <a:srgbClr val="000000"/>
                      </a:solidFill>
                      <a:effectLst/>
                      <a:latin typeface="Helvetica Neue" panose="02000503000000020004" pitchFamily="2" charset="0"/>
                    </a:rPr>
                    <a:t>spacer allows adjustment of their position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Helvetica Neue" panose="02000503000000020004" pitchFamily="2" charset="0"/>
                    </a:rPr>
                    <a:t>Brass base provides good thermal conductivity</a:t>
                  </a:r>
                  <a:endParaRPr lang="en-US" sz="2400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endParaRPr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7651EC5-ABB4-ABBD-171D-1C6ADB0E0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8083" y="13371949"/>
                  <a:ext cx="9630121" cy="2677656"/>
                </a:xfrm>
                <a:prstGeom prst="rect">
                  <a:avLst/>
                </a:prstGeom>
                <a:blipFill>
                  <a:blip r:embed="rId23"/>
                  <a:stretch>
                    <a:fillRect l="-922" t="-1887" r="-527"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8BBD3F4-A0EF-CC91-56AA-1D5F70FCDD5E}"/>
              </a:ext>
            </a:extLst>
          </p:cNvPr>
          <p:cNvSpPr/>
          <p:nvPr/>
        </p:nvSpPr>
        <p:spPr>
          <a:xfrm>
            <a:off x="10058399" y="26270057"/>
            <a:ext cx="9762690" cy="540000"/>
          </a:xfrm>
          <a:prstGeom prst="rect">
            <a:avLst/>
          </a:prstGeom>
          <a:solidFill>
            <a:srgbClr val="1E64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Outlook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E109E6-4A4F-03E3-1AC8-6EB9775BF7B8}"/>
              </a:ext>
            </a:extLst>
          </p:cNvPr>
          <p:cNvSpPr txBox="1"/>
          <p:nvPr/>
        </p:nvSpPr>
        <p:spPr>
          <a:xfrm>
            <a:off x="10110714" y="26793669"/>
            <a:ext cx="9762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Cavity for frequency stabilization and frequency shifting laser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6C20227-3A5D-950E-9F1D-C9414A1658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0368" y="3821385"/>
            <a:ext cx="3802277" cy="274786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AC4F62C-12A0-17CA-E1B0-3754B23D89E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219266" y="3768138"/>
            <a:ext cx="3802277" cy="27446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EB7FCE0-F118-F81C-CC63-A525F22DAD8E}"/>
              </a:ext>
            </a:extLst>
          </p:cNvPr>
          <p:cNvSpPr/>
          <p:nvPr/>
        </p:nvSpPr>
        <p:spPr>
          <a:xfrm>
            <a:off x="12570679" y="3831115"/>
            <a:ext cx="427743" cy="1883702"/>
          </a:xfrm>
          <a:prstGeom prst="rect">
            <a:avLst/>
          </a:prstGeom>
          <a:solidFill>
            <a:srgbClr val="00BCD7">
              <a:alpha val="45106"/>
            </a:srgbClr>
          </a:solidFill>
          <a:ln w="19050">
            <a:solidFill>
              <a:srgbClr val="FAA3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30858A-875E-3E7A-06C6-B4AB28E34096}"/>
              </a:ext>
            </a:extLst>
          </p:cNvPr>
          <p:cNvSpPr/>
          <p:nvPr/>
        </p:nvSpPr>
        <p:spPr>
          <a:xfrm>
            <a:off x="15158818" y="3700616"/>
            <a:ext cx="4088683" cy="2840237"/>
          </a:xfrm>
          <a:prstGeom prst="rect">
            <a:avLst/>
          </a:prstGeom>
          <a:solidFill>
            <a:srgbClr val="00BCD7">
              <a:alpha val="489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70836F3-A3FE-8B7C-2DEE-B69ED1838682}"/>
              </a:ext>
            </a:extLst>
          </p:cNvPr>
          <p:cNvSpPr/>
          <p:nvPr/>
        </p:nvSpPr>
        <p:spPr>
          <a:xfrm>
            <a:off x="12997786" y="3700609"/>
            <a:ext cx="2163833" cy="2837815"/>
          </a:xfrm>
          <a:custGeom>
            <a:avLst/>
            <a:gdLst>
              <a:gd name="connsiteX0" fmla="*/ 0 w 4088683"/>
              <a:gd name="connsiteY0" fmla="*/ 0 h 2687087"/>
              <a:gd name="connsiteX1" fmla="*/ 4088683 w 4088683"/>
              <a:gd name="connsiteY1" fmla="*/ 0 h 2687087"/>
              <a:gd name="connsiteX2" fmla="*/ 4088683 w 4088683"/>
              <a:gd name="connsiteY2" fmla="*/ 2687087 h 2687087"/>
              <a:gd name="connsiteX3" fmla="*/ 0 w 4088683"/>
              <a:gd name="connsiteY3" fmla="*/ 2687087 h 2687087"/>
              <a:gd name="connsiteX4" fmla="*/ 0 w 4088683"/>
              <a:gd name="connsiteY4" fmla="*/ 0 h 2687087"/>
              <a:gd name="connsiteX0" fmla="*/ 82502 w 4088683"/>
              <a:gd name="connsiteY0" fmla="*/ 123754 h 2687087"/>
              <a:gd name="connsiteX1" fmla="*/ 4088683 w 4088683"/>
              <a:gd name="connsiteY1" fmla="*/ 0 h 2687087"/>
              <a:gd name="connsiteX2" fmla="*/ 4088683 w 4088683"/>
              <a:gd name="connsiteY2" fmla="*/ 2687087 h 2687087"/>
              <a:gd name="connsiteX3" fmla="*/ 0 w 4088683"/>
              <a:gd name="connsiteY3" fmla="*/ 2687087 h 2687087"/>
              <a:gd name="connsiteX4" fmla="*/ 82502 w 4088683"/>
              <a:gd name="connsiteY4" fmla="*/ 123754 h 2687087"/>
              <a:gd name="connsiteX0" fmla="*/ 0 w 4006181"/>
              <a:gd name="connsiteY0" fmla="*/ 123754 h 2687087"/>
              <a:gd name="connsiteX1" fmla="*/ 4006181 w 4006181"/>
              <a:gd name="connsiteY1" fmla="*/ 0 h 2687087"/>
              <a:gd name="connsiteX2" fmla="*/ 4006181 w 4006181"/>
              <a:gd name="connsiteY2" fmla="*/ 2687087 h 2687087"/>
              <a:gd name="connsiteX3" fmla="*/ 6875 w 4006181"/>
              <a:gd name="connsiteY3" fmla="*/ 2006444 h 2687087"/>
              <a:gd name="connsiteX4" fmla="*/ 0 w 4006181"/>
              <a:gd name="connsiteY4" fmla="*/ 123754 h 2687087"/>
              <a:gd name="connsiteX0" fmla="*/ 0 w 4006181"/>
              <a:gd name="connsiteY0" fmla="*/ 123754 h 2824590"/>
              <a:gd name="connsiteX1" fmla="*/ 4006181 w 4006181"/>
              <a:gd name="connsiteY1" fmla="*/ 0 h 2824590"/>
              <a:gd name="connsiteX2" fmla="*/ 2163630 w 4006181"/>
              <a:gd name="connsiteY2" fmla="*/ 2824590 h 2824590"/>
              <a:gd name="connsiteX3" fmla="*/ 6875 w 4006181"/>
              <a:gd name="connsiteY3" fmla="*/ 2006444 h 2824590"/>
              <a:gd name="connsiteX4" fmla="*/ 0 w 4006181"/>
              <a:gd name="connsiteY4" fmla="*/ 123754 h 2824590"/>
              <a:gd name="connsiteX0" fmla="*/ 0 w 2163631"/>
              <a:gd name="connsiteY0" fmla="*/ 130629 h 2831465"/>
              <a:gd name="connsiteX1" fmla="*/ 2163631 w 2163631"/>
              <a:gd name="connsiteY1" fmla="*/ 0 h 2831465"/>
              <a:gd name="connsiteX2" fmla="*/ 2163630 w 2163631"/>
              <a:gd name="connsiteY2" fmla="*/ 2831465 h 2831465"/>
              <a:gd name="connsiteX3" fmla="*/ 6875 w 2163631"/>
              <a:gd name="connsiteY3" fmla="*/ 2013319 h 2831465"/>
              <a:gd name="connsiteX4" fmla="*/ 0 w 2163631"/>
              <a:gd name="connsiteY4" fmla="*/ 130629 h 2831465"/>
              <a:gd name="connsiteX0" fmla="*/ 6156 w 2169787"/>
              <a:gd name="connsiteY0" fmla="*/ 130629 h 2831465"/>
              <a:gd name="connsiteX1" fmla="*/ 2169787 w 2169787"/>
              <a:gd name="connsiteY1" fmla="*/ 0 h 2831465"/>
              <a:gd name="connsiteX2" fmla="*/ 2169786 w 2169787"/>
              <a:gd name="connsiteY2" fmla="*/ 2831465 h 2831465"/>
              <a:gd name="connsiteX3" fmla="*/ 331 w 2169787"/>
              <a:gd name="connsiteY3" fmla="*/ 2013319 h 2831465"/>
              <a:gd name="connsiteX4" fmla="*/ 6156 w 2169787"/>
              <a:gd name="connsiteY4" fmla="*/ 130629 h 2831465"/>
              <a:gd name="connsiteX0" fmla="*/ 203 w 2170184"/>
              <a:gd name="connsiteY0" fmla="*/ 124279 h 2831465"/>
              <a:gd name="connsiteX1" fmla="*/ 2170184 w 2170184"/>
              <a:gd name="connsiteY1" fmla="*/ 0 h 2831465"/>
              <a:gd name="connsiteX2" fmla="*/ 2170183 w 2170184"/>
              <a:gd name="connsiteY2" fmla="*/ 2831465 h 2831465"/>
              <a:gd name="connsiteX3" fmla="*/ 728 w 2170184"/>
              <a:gd name="connsiteY3" fmla="*/ 2013319 h 2831465"/>
              <a:gd name="connsiteX4" fmla="*/ 203 w 2170184"/>
              <a:gd name="connsiteY4" fmla="*/ 124279 h 2831465"/>
              <a:gd name="connsiteX0" fmla="*/ 203 w 2170184"/>
              <a:gd name="connsiteY0" fmla="*/ 124279 h 2834640"/>
              <a:gd name="connsiteX1" fmla="*/ 2170184 w 2170184"/>
              <a:gd name="connsiteY1" fmla="*/ 0 h 2834640"/>
              <a:gd name="connsiteX2" fmla="*/ 2163833 w 2170184"/>
              <a:gd name="connsiteY2" fmla="*/ 2834640 h 2834640"/>
              <a:gd name="connsiteX3" fmla="*/ 728 w 2170184"/>
              <a:gd name="connsiteY3" fmla="*/ 2013319 h 2834640"/>
              <a:gd name="connsiteX4" fmla="*/ 203 w 2170184"/>
              <a:gd name="connsiteY4" fmla="*/ 124279 h 2834640"/>
              <a:gd name="connsiteX0" fmla="*/ 203 w 2163833"/>
              <a:gd name="connsiteY0" fmla="*/ 127454 h 2837815"/>
              <a:gd name="connsiteX1" fmla="*/ 2157484 w 2163833"/>
              <a:gd name="connsiteY1" fmla="*/ 0 h 2837815"/>
              <a:gd name="connsiteX2" fmla="*/ 2163833 w 2163833"/>
              <a:gd name="connsiteY2" fmla="*/ 2837815 h 2837815"/>
              <a:gd name="connsiteX3" fmla="*/ 728 w 2163833"/>
              <a:gd name="connsiteY3" fmla="*/ 2016494 h 2837815"/>
              <a:gd name="connsiteX4" fmla="*/ 203 w 2163833"/>
              <a:gd name="connsiteY4" fmla="*/ 127454 h 283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833" h="2837815">
                <a:moveTo>
                  <a:pt x="203" y="127454"/>
                </a:moveTo>
                <a:lnTo>
                  <a:pt x="2157484" y="0"/>
                </a:lnTo>
                <a:cubicBezTo>
                  <a:pt x="2157484" y="943822"/>
                  <a:pt x="2163833" y="1893993"/>
                  <a:pt x="2163833" y="2837815"/>
                </a:cubicBezTo>
                <a:lnTo>
                  <a:pt x="728" y="2016494"/>
                </a:lnTo>
                <a:cubicBezTo>
                  <a:pt x="-1564" y="1388931"/>
                  <a:pt x="2495" y="755017"/>
                  <a:pt x="203" y="127454"/>
                </a:cubicBezTo>
                <a:close/>
              </a:path>
            </a:pathLst>
          </a:custGeom>
          <a:gradFill>
            <a:gsLst>
              <a:gs pos="0">
                <a:srgbClr val="00BCD7">
                  <a:alpha val="45000"/>
                </a:srgbClr>
              </a:gs>
              <a:gs pos="100000">
                <a:srgbClr val="00BCD7">
                  <a:alpha val="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0BC09EC-26D3-1D17-14EE-058F63EDFA71}"/>
              </a:ext>
            </a:extLst>
          </p:cNvPr>
          <p:cNvSpPr txBox="1"/>
          <p:nvPr/>
        </p:nvSpPr>
        <p:spPr>
          <a:xfrm>
            <a:off x="10110474" y="21693782"/>
            <a:ext cx="96301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Helvetica Neue" panose="02000503000000020004" pitchFamily="2" charset="0"/>
              </a:rPr>
              <a:t>Diode Current Scan, Piezo Voltage Scan, and Feedforward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Without feedforward (scanning current and voltage simultaneously at correct ratio), scanning current gives discrete steps, scanning voltage gives ~1.5GHz MHFTR, consistent with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With feedforward, MHFTR ~12GHz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14684D8-6E1E-1C0B-B7A1-2F62E4DA463D}"/>
              </a:ext>
            </a:extLst>
          </p:cNvPr>
          <p:cNvGrpSpPr/>
          <p:nvPr/>
        </p:nvGrpSpPr>
        <p:grpSpPr>
          <a:xfrm>
            <a:off x="342036" y="23961523"/>
            <a:ext cx="9645146" cy="4908793"/>
            <a:chOff x="342036" y="23961523"/>
            <a:chExt cx="9645146" cy="4908793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BD09280-F221-8B20-1F15-7577A017C7A6}"/>
                </a:ext>
              </a:extLst>
            </p:cNvPr>
            <p:cNvSpPr/>
            <p:nvPr/>
          </p:nvSpPr>
          <p:spPr>
            <a:xfrm>
              <a:off x="7619656" y="26429844"/>
              <a:ext cx="1331462" cy="2231947"/>
            </a:xfrm>
            <a:prstGeom prst="roundRect">
              <a:avLst>
                <a:gd name="adj" fmla="val 8951"/>
              </a:avLst>
            </a:prstGeom>
            <a:solidFill>
              <a:srgbClr val="00BCD7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57B8E03B-2B47-2B7E-C999-503F68A0B0E8}"/>
                </a:ext>
              </a:extLst>
            </p:cNvPr>
            <p:cNvSpPr/>
            <p:nvPr/>
          </p:nvSpPr>
          <p:spPr>
            <a:xfrm rot="427374">
              <a:off x="4493703" y="26432837"/>
              <a:ext cx="815171" cy="2437479"/>
            </a:xfrm>
            <a:prstGeom prst="roundRect">
              <a:avLst>
                <a:gd name="adj" fmla="val 8951"/>
              </a:avLst>
            </a:prstGeom>
            <a:solidFill>
              <a:srgbClr val="00BCD7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5684AD-422D-FE60-D580-316D6B97ECC3}"/>
                </a:ext>
              </a:extLst>
            </p:cNvPr>
            <p:cNvGrpSpPr/>
            <p:nvPr/>
          </p:nvGrpSpPr>
          <p:grpSpPr>
            <a:xfrm>
              <a:off x="342036" y="23961523"/>
              <a:ext cx="9645146" cy="4899444"/>
              <a:chOff x="294351" y="25023887"/>
              <a:chExt cx="9645146" cy="489944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EC6E845-8233-8FDB-6A6F-ED78C9F7C704}"/>
                  </a:ext>
                </a:extLst>
              </p:cNvPr>
              <p:cNvSpPr txBox="1"/>
              <p:nvPr/>
            </p:nvSpPr>
            <p:spPr>
              <a:xfrm>
                <a:off x="294351" y="25023887"/>
                <a:ext cx="480296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solidFill>
                      <a:srgbClr val="1E6484"/>
                    </a:solidFill>
                    <a:effectLst/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Cateye Retroreflector</a:t>
                </a:r>
                <a:endParaRPr lang="en-US" sz="3600" dirty="0">
                  <a:solidFill>
                    <a:srgbClr val="1E6484"/>
                  </a:solidFill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9A373E2-3D7A-9963-A78D-5784A6DFC217}"/>
                  </a:ext>
                </a:extLst>
              </p:cNvPr>
              <p:cNvGrpSpPr/>
              <p:nvPr/>
            </p:nvGrpSpPr>
            <p:grpSpPr>
              <a:xfrm>
                <a:off x="4530582" y="27415831"/>
                <a:ext cx="4260286" cy="2507500"/>
                <a:chOff x="5293553" y="24605676"/>
                <a:chExt cx="4351645" cy="2624372"/>
              </a:xfrm>
            </p:grpSpPr>
            <p:pic>
              <p:nvPicPr>
                <p:cNvPr id="40" name="Picture 39" descr="A black background with yellow lines&#10;&#10;AI-generated content may be incorrect.">
                  <a:extLst>
                    <a:ext uri="{FF2B5EF4-FFF2-40B4-BE49-F238E27FC236}">
                      <a16:creationId xmlns:a16="http://schemas.microsoft.com/office/drawing/2014/main" id="{6033DC9F-DC93-B747-A60F-6680548BFB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artisticPaintStrokes intensity="1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rcRect l="7375"/>
                <a:stretch/>
              </p:blipFill>
              <p:spPr>
                <a:xfrm>
                  <a:off x="5293553" y="24605676"/>
                  <a:ext cx="4338662" cy="2586847"/>
                </a:xfrm>
                <a:prstGeom prst="rect">
                  <a:avLst/>
                </a:prstGeom>
              </p:spPr>
            </p:pic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C48E8BB-8801-FAF1-9BB3-9EB3F9DADBC4}"/>
                    </a:ext>
                  </a:extLst>
                </p:cNvPr>
                <p:cNvSpPr/>
                <p:nvPr/>
              </p:nvSpPr>
              <p:spPr>
                <a:xfrm>
                  <a:off x="5337097" y="25908300"/>
                  <a:ext cx="102009" cy="11197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9414FF4E-C298-2510-20CE-D16701262D01}"/>
                    </a:ext>
                  </a:extLst>
                </p:cNvPr>
                <p:cNvSpPr/>
                <p:nvPr/>
              </p:nvSpPr>
              <p:spPr>
                <a:xfrm>
                  <a:off x="5567066" y="24764958"/>
                  <a:ext cx="190401" cy="2465090"/>
                </a:xfrm>
                <a:prstGeom prst="ellipse">
                  <a:avLst/>
                </a:prstGeom>
                <a:solidFill>
                  <a:schemeClr val="bg2">
                    <a:lumMod val="75000"/>
                    <a:alpha val="54755"/>
                  </a:schemeClr>
                </a:solidFill>
                <a:ln>
                  <a:noFill/>
                </a:ln>
                <a:scene3d>
                  <a:camera prst="orthographicFront">
                    <a:rot lat="0" lon="0" rev="2115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6DCDC03-DD33-7498-98E5-755ECD4067BC}"/>
                    </a:ext>
                  </a:extLst>
                </p:cNvPr>
                <p:cNvSpPr/>
                <p:nvPr/>
              </p:nvSpPr>
              <p:spPr>
                <a:xfrm>
                  <a:off x="8512303" y="24882683"/>
                  <a:ext cx="286369" cy="1942549"/>
                </a:xfrm>
                <a:prstGeom prst="ellipse">
                  <a:avLst/>
                </a:prstGeom>
                <a:solidFill>
                  <a:schemeClr val="bg2">
                    <a:lumMod val="75000"/>
                    <a:alpha val="54755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8C9E4A7-186A-A347-9E46-B46FFF28AFFE}"/>
                    </a:ext>
                  </a:extLst>
                </p:cNvPr>
                <p:cNvSpPr/>
                <p:nvPr/>
              </p:nvSpPr>
              <p:spPr>
                <a:xfrm>
                  <a:off x="9468915" y="24773580"/>
                  <a:ext cx="176283" cy="2174735"/>
                </a:xfrm>
                <a:prstGeom prst="rect">
                  <a:avLst/>
                </a:prstGeom>
                <a:solidFill>
                  <a:srgbClr val="1E6484">
                    <a:alpha val="4672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B17512-C203-5305-7B63-D94CEE87A1E3}"/>
                  </a:ext>
                </a:extLst>
              </p:cNvPr>
              <p:cNvSpPr txBox="1"/>
              <p:nvPr/>
            </p:nvSpPr>
            <p:spPr>
              <a:xfrm>
                <a:off x="309368" y="25544209"/>
                <a:ext cx="9630129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Consists of a </a:t>
                </a:r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lens-mirror combination (Cateye)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 a </a:t>
                </a:r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lens-source pair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aligned to face each other, with the mirror/light source positioned at the focal plane/point of the lens. This set up ensures any collimated beam from the lens-source pair is reflected back to the source, regardless of their relative angle (provided the beam strikes the Cateye).</a:t>
                </a:r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9C25D6-B5B5-04A5-1489-DAF12C50BD43}"/>
                  </a:ext>
                </a:extLst>
              </p:cNvPr>
              <p:cNvSpPr txBox="1"/>
              <p:nvPr/>
            </p:nvSpPr>
            <p:spPr>
              <a:xfrm>
                <a:off x="531820" y="28078084"/>
                <a:ext cx="339852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Advantages: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Easy to align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Mechanically stable</a:t>
                </a:r>
              </a:p>
            </p:txBody>
          </p:sp>
        </p:grp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D921B722-0A9B-01B0-65CC-0A644A056C8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5880" t="26361" r="7182" b="23092"/>
          <a:stretch/>
        </p:blipFill>
        <p:spPr>
          <a:xfrm>
            <a:off x="10168185" y="27255334"/>
            <a:ext cx="9190662" cy="377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5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2570</TotalTime>
  <Words>609</Words>
  <Application>Microsoft Macintosh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Aptos</vt:lpstr>
      <vt:lpstr>Aptos Display</vt:lpstr>
      <vt:lpstr>Arial</vt:lpstr>
      <vt:lpstr>Cambria Math</vt:lpstr>
      <vt:lpstr>Helvetica Neue</vt:lpstr>
      <vt:lpstr>Helvetica Neue Condensed</vt:lpstr>
      <vt:lpstr>Helvetica Neue Condensed</vt:lpstr>
      <vt:lpstr>Helvetica Neue Thin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Xi</dc:creator>
  <cp:lastModifiedBy>Robert Xi</cp:lastModifiedBy>
  <cp:revision>21</cp:revision>
  <dcterms:created xsi:type="dcterms:W3CDTF">2025-05-08T00:37:53Z</dcterms:created>
  <dcterms:modified xsi:type="dcterms:W3CDTF">2025-05-10T22:39:42Z</dcterms:modified>
</cp:coreProperties>
</file>